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31" r:id="rId6"/>
    <p:sldId id="1529" r:id="rId7"/>
    <p:sldId id="1530" r:id="rId8"/>
    <p:sldId id="1527" r:id="rId9"/>
    <p:sldId id="1528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7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Общекорпоративные </a:t>
            </a:r>
            <a:r>
              <a:rPr lang="ru-RU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не участвуют руководители отраслевых функций в дивизионах, управляющих компаниях и организациях Госкорпорации «Росатом».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общекорпоративной номинации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Управление коммуникациями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</a:t>
            </a:r>
            <a:r>
              <a:rPr lang="ru-RU" sz="75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</a:t>
            </a:r>
            <a:r>
              <a:rPr lang="af-ZA" sz="75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Значимость коммуникационного проекта для отрасли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Медиаактивность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Измеримость результатов проекта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Креативное представление проекта в ходе очной защиты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165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25209"/>
            <a:ext cx="4006907" cy="554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организаций Госкорпорации «Росатом», который соответствует общим требованиям приказа.
В конкурсе не принимают участие: сотрудники уровня должности выше руководителя коммуникационного подразделения.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72584" y="124258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коммуникациями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" name="Таблица 156"/>
          <p:cNvGraphicFramePr>
            <a:graphicFrameLocks noGrp="1"/>
          </p:cNvGraphicFramePr>
          <p:nvPr>
            <p:extLst/>
          </p:nvPr>
        </p:nvGraphicFramePr>
        <p:xfrm>
          <a:off x="-49932" y="4893893"/>
          <a:ext cx="3539471" cy="244052"/>
        </p:xfrm>
        <a:graphic>
          <a:graphicData uri="http://schemas.openxmlformats.org/drawingml/2006/table">
            <a:tbl>
              <a:tblPr firstRow="1" bandRow="1"/>
              <a:tblGrid>
                <a:gridCol w="1684703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945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9823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244052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ЗНАЧИМОСТЬ КОММУНИКАЦИОННОГО ПРОЕКТА ДЛЯ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28376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74" name="TextBox 17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МЕДИААКТИВНОСТЬ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ИЗМЕРИМОСТЬ РЕЗУЛЬТАТОВ ПРОЕКТА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64562"/>
            <a:ext cx="2607163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КРЕАТИВНОЕ ПРЕДСТАВЛЕНИЕ ПРОЕКТА В ХОДЕ ОЧНОЙ ЗАЩИТЫ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6656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/>
          </a:p>
        </p:txBody>
      </p:sp>
      <p:sp>
        <p:nvSpPr>
          <p:cNvPr id="241" name="TextBox 240"/>
          <p:cNvSpPr txBox="1"/>
          <p:nvPr/>
        </p:nvSpPr>
        <p:spPr>
          <a:xfrm>
            <a:off x="182840" y="336359"/>
            <a:ext cx="316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sz="5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(указать)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244" name="Прямоугольник 243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стратегическим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</a:t>
            </a:r>
            <a:r>
              <a:rPr lang="en-US" sz="5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6" name="Прямоугольник 24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Прямоугольник 2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Прямоугольник 248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2" name="Группа 81"/>
          <p:cNvGrpSpPr/>
          <p:nvPr/>
        </p:nvGrpSpPr>
        <p:grpSpPr>
          <a:xfrm>
            <a:off x="263418" y="1193783"/>
            <a:ext cx="2909788" cy="801242"/>
            <a:chOff x="48990" y="1001969"/>
            <a:chExt cx="2067694" cy="569361"/>
          </a:xfrm>
        </p:grpSpPr>
        <p:sp>
          <p:nvSpPr>
            <p:cNvPr id="83" name="NomineePhoto_1" descr="NomineePhoto_1"/>
            <p:cNvSpPr/>
            <p:nvPr/>
          </p:nvSpPr>
          <p:spPr>
            <a:xfrm>
              <a:off x="182156" y="1001969"/>
              <a:ext cx="432581" cy="432581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8990" y="1399917"/>
              <a:ext cx="698912" cy="1692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NomineePhoto_2" descr="NomineePhoto_2"/>
            <p:cNvSpPr/>
            <p:nvPr/>
          </p:nvSpPr>
          <p:spPr>
            <a:xfrm>
              <a:off x="849965" y="1001969"/>
              <a:ext cx="432581" cy="432581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719173" y="1402053"/>
              <a:ext cx="694165" cy="164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NomineePhoto_3" descr="NomineePhoto_3"/>
            <p:cNvSpPr/>
            <p:nvPr/>
          </p:nvSpPr>
          <p:spPr>
            <a:xfrm>
              <a:off x="1544179" y="1001969"/>
              <a:ext cx="432581" cy="432581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404254" y="1402053"/>
              <a:ext cx="71243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87500" y="2430420"/>
            <a:ext cx="3371414" cy="175771"/>
            <a:chOff x="87500" y="2430420"/>
            <a:chExt cx="3371414" cy="175771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87500" y="2685796"/>
            <a:ext cx="3371414" cy="174785"/>
            <a:chOff x="87500" y="2638409"/>
            <a:chExt cx="3371414" cy="174785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Группа 98"/>
          <p:cNvGrpSpPr/>
          <p:nvPr/>
        </p:nvGrpSpPr>
        <p:grpSpPr>
          <a:xfrm>
            <a:off x="87500" y="2940186"/>
            <a:ext cx="3371414" cy="173799"/>
            <a:chOff x="87500" y="2846398"/>
            <a:chExt cx="3371414" cy="173799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04" name="Таблица 103"/>
          <p:cNvGraphicFramePr>
            <a:graphicFrameLocks noGrp="1"/>
          </p:cNvGraphicFramePr>
          <p:nvPr>
            <p:extLst/>
          </p:nvPr>
        </p:nvGraphicFramePr>
        <p:xfrm>
          <a:off x="170140" y="2319243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586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23155"/>
              </p:ext>
            </p:extLst>
          </p:nvPr>
        </p:nvGraphicFramePr>
        <p:xfrm>
          <a:off x="450706" y="485899"/>
          <a:ext cx="7807427" cy="37498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Значимость коммуникационного проекта для отрасли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Применение инновационности подходов: оценивается степень внедрения новаторских решений, выходящих за рамки стандартных практик.
Стратегическая значимость проекта: анализируется вклад проекта в достижение долгосрочных целей Госкорпорации «Росатом», содействие по продвижению бизнес-проектов на рынках присутствия Госкорпорации «Росатом» или значимость проекта по выполнению корпоративных задач / треков (например, привлечение молодежи в атомную отрасль, формирование бренда экологичной компании и др.).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Медиаактивность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Мониторинг упоминаний проекта в СМИ и блогосфере, формирование устойчивого информационного следа. Системная работа по освещению хода проекта, результатов и значимости через различные медиаканалы. Предоставление количественных данных.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Измеримость результатов проекта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Качественное или количественное социологическое исследование с возможностью оценить результаты проекта. Предоставление статистически подтвержденных количественных данных.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Креативное представление проекта в ходе очной защиты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Оценка способности команды представить проект нешаблонно и запоминающе, используя нестандартные приёмы визуализации, сторителлинга и взаимодействия с КК. Цель – сделать ключевые идеи проекта эмоционально и интеллектуально доступными.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297652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609563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A28D7-315A-4B7E-9BDF-41A0BB1E10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53680</TotalTime>
  <Words>2231</Words>
  <Application>Microsoft Office PowerPoint</Application>
  <PresentationFormat>Произвольный</PresentationFormat>
  <Paragraphs>204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ヒラギノ角ゴ Pro W3</vt:lpstr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3402</cp:revision>
  <cp:lastPrinted>2025-02-03T14:56:44Z</cp:lastPrinted>
  <dcterms:created xsi:type="dcterms:W3CDTF">2019-09-24T12:37:05Z</dcterms:created>
  <dcterms:modified xsi:type="dcterms:W3CDTF">2026-02-11T10:07:56Z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